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9"/>
  </p:notesMasterIdLst>
  <p:handoutMasterIdLst>
    <p:handoutMasterId r:id="rId10"/>
  </p:handoutMasterIdLst>
  <p:sldIdLst>
    <p:sldId id="269" r:id="rId5"/>
    <p:sldId id="270" r:id="rId6"/>
    <p:sldId id="271" r:id="rId7"/>
    <p:sldId id="272" r:id="rId8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2021-10-05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92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33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90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세마포어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뮤텍스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Jiwon</a:t>
            </a:r>
            <a:r>
              <a:rPr lang="ko-KR" altLang="en-US" dirty="0"/>
              <a:t> </a:t>
            </a:r>
            <a:r>
              <a:rPr lang="en-US" altLang="ko-KR" dirty="0" smtClean="0"/>
              <a:t>oh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상호배제</a:t>
            </a:r>
            <a:r>
              <a:rPr lang="en-US" altLang="ko-KR" dirty="0" smtClean="0"/>
              <a:t>(</a:t>
            </a:r>
            <a:r>
              <a:rPr lang="en-US" altLang="ko-KR" dirty="0" smtClean="0"/>
              <a:t>Mutual Exclusion)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동시 프로그래밍</a:t>
            </a:r>
            <a:r>
              <a:rPr lang="en-US" altLang="ko-KR" dirty="0"/>
              <a:t>(</a:t>
            </a:r>
            <a:r>
              <a:rPr lang="ko-KR" altLang="en-US" dirty="0"/>
              <a:t>여러 개의 계산들을 병행 처리</a:t>
            </a:r>
            <a:r>
              <a:rPr lang="en-US" altLang="ko-KR" dirty="0"/>
              <a:t>)</a:t>
            </a:r>
            <a:r>
              <a:rPr lang="ko-KR" altLang="en-US" dirty="0"/>
              <a:t>에서 공유 불가능한 자원</a:t>
            </a:r>
            <a:r>
              <a:rPr lang="en-US" altLang="ko-KR" dirty="0"/>
              <a:t>(</a:t>
            </a:r>
            <a:r>
              <a:rPr lang="ko-KR" altLang="en-US" dirty="0"/>
              <a:t>동시에 접근해서는 안되는 공유 자원</a:t>
            </a:r>
            <a:r>
              <a:rPr lang="en-US" altLang="ko-KR" dirty="0"/>
              <a:t>)</a:t>
            </a:r>
            <a:r>
              <a:rPr lang="ko-KR" altLang="en-US" dirty="0"/>
              <a:t>의 동시 사용을 피하기 위해 사용되는 알고리즘으로</a:t>
            </a:r>
            <a:r>
              <a:rPr lang="en-US" altLang="ko-KR" dirty="0"/>
              <a:t>, </a:t>
            </a:r>
            <a:r>
              <a:rPr lang="ko-KR" altLang="en-US" dirty="0"/>
              <a:t>임계 구역</a:t>
            </a:r>
            <a:r>
              <a:rPr lang="en-US" altLang="ko-KR" dirty="0"/>
              <a:t>(Critical section)</a:t>
            </a:r>
            <a:r>
              <a:rPr lang="ko-KR" altLang="en-US" dirty="0"/>
              <a:t>으로 불리는 코드 영역에 의해 구현된다</a:t>
            </a:r>
            <a:r>
              <a:rPr lang="en-US" altLang="ko-KR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dirty="0" smtClean="0"/>
          </a:p>
          <a:p>
            <a:r>
              <a:rPr lang="ko-KR" altLang="en-US" dirty="0" smtClean="0"/>
              <a:t>즉</a:t>
            </a:r>
            <a:r>
              <a:rPr lang="en-US" altLang="ko-KR" dirty="0"/>
              <a:t>, A</a:t>
            </a:r>
            <a:r>
              <a:rPr lang="ko-KR" altLang="en-US" dirty="0"/>
              <a:t>가 화장실 열쇠를 가지고 화장실</a:t>
            </a:r>
            <a:r>
              <a:rPr lang="en-US" altLang="ko-KR" dirty="0"/>
              <a:t>(</a:t>
            </a:r>
            <a:r>
              <a:rPr lang="ko-KR" altLang="en-US" dirty="0"/>
              <a:t>공유 자원</a:t>
            </a:r>
            <a:r>
              <a:rPr lang="en-US" altLang="ko-KR" dirty="0"/>
              <a:t>)</a:t>
            </a:r>
            <a:r>
              <a:rPr lang="ko-KR" altLang="en-US" dirty="0"/>
              <a:t>에 걸린 잠금</a:t>
            </a:r>
            <a:r>
              <a:rPr lang="en-US" altLang="ko-KR" dirty="0"/>
              <a:t>(</a:t>
            </a:r>
            <a:r>
              <a:rPr lang="ko-KR" altLang="en-US" dirty="0"/>
              <a:t>임계 영역</a:t>
            </a:r>
            <a:r>
              <a:rPr lang="en-US" altLang="ko-KR" dirty="0"/>
              <a:t>)</a:t>
            </a:r>
            <a:r>
              <a:rPr lang="ko-KR" altLang="en-US" dirty="0"/>
              <a:t>을 풀고 이용 중이라면</a:t>
            </a:r>
            <a:r>
              <a:rPr lang="en-US" altLang="ko-KR" dirty="0"/>
              <a:t>, </a:t>
            </a:r>
            <a:r>
              <a:rPr lang="ko-KR" altLang="en-US" dirty="0"/>
              <a:t>화장실을 이용하려던 </a:t>
            </a:r>
            <a:r>
              <a:rPr lang="en-US" altLang="ko-KR" dirty="0"/>
              <a:t>B</a:t>
            </a:r>
            <a:r>
              <a:rPr lang="ko-KR" altLang="en-US" dirty="0"/>
              <a:t>는 화장실 열쇠가 반납될 때까지 잠금 장치</a:t>
            </a:r>
            <a:r>
              <a:rPr lang="en-US" altLang="ko-KR" dirty="0"/>
              <a:t>(</a:t>
            </a:r>
            <a:r>
              <a:rPr lang="ko-KR" altLang="en-US" dirty="0"/>
              <a:t>임계 영역</a:t>
            </a:r>
            <a:r>
              <a:rPr lang="en-US" altLang="ko-KR" dirty="0"/>
              <a:t>)</a:t>
            </a:r>
            <a:r>
              <a:rPr lang="ko-KR" altLang="en-US" dirty="0"/>
              <a:t>을 풀지도 못한다</a:t>
            </a:r>
            <a:r>
              <a:rPr lang="en-US" altLang="ko-KR" dirty="0"/>
              <a:t>. </a:t>
            </a:r>
            <a:r>
              <a:rPr lang="ko-KR" altLang="en-US" dirty="0"/>
              <a:t>대기하다 추후에 </a:t>
            </a:r>
            <a:r>
              <a:rPr lang="en-US" altLang="ko-KR" dirty="0"/>
              <a:t>A</a:t>
            </a:r>
            <a:r>
              <a:rPr lang="ko-KR" altLang="en-US" dirty="0"/>
              <a:t>가 화장실 열쇠를 반환하면 그때서야 잠금 장치를 풀고 자원을 이용할 수 있게 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이러한 </a:t>
            </a:r>
            <a:r>
              <a:rPr lang="ko-KR" altLang="en-US" dirty="0" err="1" smtClean="0"/>
              <a:t>상호배제</a:t>
            </a:r>
            <a:r>
              <a:rPr lang="ko-KR" altLang="en-US" dirty="0" smtClean="0"/>
              <a:t> 문제를 해결하기 위한 종류로 </a:t>
            </a:r>
            <a:r>
              <a:rPr lang="ko-KR" altLang="en-US" dirty="0" err="1" smtClean="0"/>
              <a:t>뮤텍스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세마포어가</a:t>
            </a:r>
            <a:r>
              <a:rPr lang="ko-KR" altLang="en-US" dirty="0" smtClean="0"/>
              <a:t>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57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뮤텍스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4331289"/>
            <a:ext cx="10739566" cy="1374919"/>
            <a:chOff x="1969688" y="3556888"/>
            <a:chExt cx="1966804" cy="205490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93796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화장실이 하나 뿐인 식당과 비슷하다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화장실을 사용하는 인원은 열쇠를 가지고 있고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용건이 끝나면 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counter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 줄을 서 있는 인원에게 열쇠를 넘기는 방식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화장실을 이용하는 사람은 프로세스 혹은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쓰레드이며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화장실은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공유자원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화장실 키는 접근하기 위한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오브젝트라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설명할 수 있다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세마포어와의 차이로는 열쇠가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하나뿐이라느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점으로 동시에 </a:t>
              </a:r>
              <a:r>
                <a:rPr lang="ko-KR" altLang="en-US" sz="12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여러명이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사용할 수 없음을 의미한다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339" y="2014194"/>
            <a:ext cx="3528646" cy="219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0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세마포어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26217" y="5324819"/>
            <a:ext cx="10739566" cy="111994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964" y="1778827"/>
            <a:ext cx="3923567" cy="1521806"/>
          </a:xfrm>
          <a:prstGeom prst="rect">
            <a:avLst/>
          </a:prstGeom>
        </p:spPr>
      </p:pic>
      <p:sp>
        <p:nvSpPr>
          <p:cNvPr id="12" name="내용 개체 틀 1"/>
          <p:cNvSpPr>
            <a:spLocks noGrp="1"/>
          </p:cNvSpPr>
          <p:nvPr>
            <p:ph idx="1"/>
          </p:nvPr>
        </p:nvSpPr>
        <p:spPr>
          <a:xfrm>
            <a:off x="1066800" y="3710354"/>
            <a:ext cx="10058400" cy="2324686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err="1" smtClean="0"/>
              <a:t>뮤택스와</a:t>
            </a:r>
            <a:r>
              <a:rPr lang="ko-KR" altLang="en-US" dirty="0" smtClean="0"/>
              <a:t> 다르게 하나의 화장실을 공유하는 것이 아닌 여러 개를 공유가 가능하다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현재</a:t>
            </a:r>
            <a:r>
              <a:rPr lang="en-US" altLang="ko-KR" dirty="0"/>
              <a:t> </a:t>
            </a:r>
            <a:r>
              <a:rPr lang="ko-KR" altLang="en-US" dirty="0" err="1" smtClean="0"/>
              <a:t>사용가능한</a:t>
            </a:r>
            <a:r>
              <a:rPr lang="ko-KR" altLang="en-US" dirty="0" smtClean="0"/>
              <a:t> 화장실의 개수를 알려주는 전광판이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전광판을 기준으로 </a:t>
            </a:r>
            <a:r>
              <a:rPr lang="en-US" altLang="ko-KR" dirty="0" smtClean="0"/>
              <a:t>0</a:t>
            </a:r>
            <a:r>
              <a:rPr lang="ko-KR" altLang="en-US" dirty="0" smtClean="0"/>
              <a:t>보다 큰 값을 가지고 있다면 화장실을 사용할 수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세마포어도</a:t>
            </a:r>
            <a:r>
              <a:rPr lang="ko-KR" altLang="en-US" dirty="0"/>
              <a:t> 아까와 똑같이 화장실이 </a:t>
            </a:r>
            <a:r>
              <a:rPr lang="ko-KR" altLang="en-US" dirty="0" err="1"/>
              <a:t>공유자원이며</a:t>
            </a:r>
            <a:r>
              <a:rPr lang="ko-KR" altLang="en-US" dirty="0"/>
              <a:t> 사람들이 </a:t>
            </a:r>
            <a:r>
              <a:rPr lang="ko-KR" altLang="en-US" dirty="0" err="1"/>
              <a:t>쓰레드</a:t>
            </a:r>
            <a:r>
              <a:rPr lang="en-US" altLang="ko-KR" dirty="0"/>
              <a:t>, </a:t>
            </a:r>
            <a:r>
              <a:rPr lang="ko-KR" altLang="en-US" dirty="0"/>
              <a:t>프로세스이다</a:t>
            </a:r>
            <a:r>
              <a:rPr lang="en-US" altLang="ko-KR" dirty="0"/>
              <a:t>. </a:t>
            </a:r>
            <a:r>
              <a:rPr lang="ko-KR" altLang="en-US" dirty="0"/>
              <a:t>그리고 화장실 빈칸의 개수는 </a:t>
            </a:r>
            <a:r>
              <a:rPr lang="ko-KR" altLang="en-US"/>
              <a:t>현재 </a:t>
            </a:r>
            <a:r>
              <a:rPr lang="ko-KR" altLang="en-US" smtClean="0"/>
              <a:t>공유 자원에 </a:t>
            </a:r>
            <a:r>
              <a:rPr lang="ko-KR" altLang="en-US" dirty="0"/>
              <a:t>접근할 수 있는 </a:t>
            </a:r>
            <a:r>
              <a:rPr lang="ko-KR" altLang="en-US" dirty="0" err="1"/>
              <a:t>쓰레드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프로세스의 </a:t>
            </a:r>
            <a:r>
              <a:rPr lang="ko-KR" altLang="en-US" dirty="0"/>
              <a:t>개수를 나타낸다</a:t>
            </a:r>
            <a:r>
              <a:rPr lang="en-US" altLang="ko-KR" dirty="0"/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16442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purl.org/dc/terms/"/>
    <ds:schemaRef ds:uri="16c05727-aa75-4e4a-9b5f-8a80a1165891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71af3243-3dd4-4a8d-8c0d-dd76da1f02a5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243</Words>
  <Application>Microsoft Office PowerPoint</Application>
  <PresentationFormat>와이드스크린</PresentationFormat>
  <Paragraphs>25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Calibri</vt:lpstr>
      <vt:lpstr>Century Gothic</vt:lpstr>
      <vt:lpstr>Garamond</vt:lpstr>
      <vt:lpstr>비누</vt:lpstr>
      <vt:lpstr>세마포어, 뮤텍스</vt:lpstr>
      <vt:lpstr>상호배제(Mutual Exclusion)</vt:lpstr>
      <vt:lpstr>뮤텍스</vt:lpstr>
      <vt:lpstr>세마포어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2021-09-30T12:16:54Z</dcterms:created>
  <dcterms:modified xsi:type="dcterms:W3CDTF">2021-10-05T03:38:02Z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